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96" r:id="rId3"/>
    <p:sldMasterId id="2147483683" r:id="rId4"/>
  </p:sldMasterIdLst>
  <p:notesMasterIdLst>
    <p:notesMasterId r:id="rId11"/>
  </p:notesMasterIdLst>
  <p:sldIdLst>
    <p:sldId id="261" r:id="rId5"/>
    <p:sldId id="256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6"/>
    <a:srgbClr val="0001BE"/>
    <a:srgbClr val="00D7A7"/>
    <a:srgbClr val="FD4F00"/>
    <a:srgbClr val="DB2719"/>
    <a:srgbClr val="F5A3C7"/>
    <a:srgbClr val="9FC9EB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2077" autoAdjust="0"/>
  </p:normalViewPr>
  <p:slideViewPr>
    <p:cSldViewPr snapToGrid="0">
      <p:cViewPr varScale="1">
        <p:scale>
          <a:sx n="72" d="100"/>
          <a:sy n="72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53F516-C270-42C5-9AEF-E7D28FD2A869}" type="datetimeFigureOut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1B957E8-B692-4367-B3D9-549BB61C6E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9935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42B54-3454-4F02-9EDB-84E4A91EAF6E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A0238-7858-4C5D-9334-38D34ABA26B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626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2B0D-8E3F-4368-926B-8825CAB6EEA7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8FCEA-2837-4113-B69C-807D10F262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15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35ED-F5EB-413C-923D-7DEED82B9857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7142E-A5C0-4F7E-9E3F-39EFB1B8C6D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7765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BE7C3-B0CE-45FB-82B2-A2C823E63EDB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44C75-B948-4718-AB2E-13FA01724A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202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F52A5-7DD3-42CE-9848-DACDD94E1AA8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7C0B-DE9C-4AC2-B54E-E80C9DED7B7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5276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968B7-36C6-4615-A572-EE07AA264383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75ADE-FF0D-4AE5-90D1-481D715BAD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3227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FEC4-BF3D-464A-8A26-3D861B1B2AEE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A2A89-7DD5-41AC-9A43-96CEA010C92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4157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315C-70A2-49CB-912B-2EFF7A2041E0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DA1E-CC65-4D4A-8AD3-33B6FE2ED2C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0642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51A5B-0A5A-4F41-8E7A-437D621197D3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6811A-B41B-4B02-A7C2-918597E845A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1784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BCA4-27B5-41D9-9A12-540F15919028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63D36-9475-4DF2-AEE1-BA2915921F0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8837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17970-1A0F-4034-81DA-400291B49248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34FC9-4BA4-471C-A025-62828D7E80B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123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25FE7F-639B-4F41-B411-9A10F7DF6F82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BA1A6B-480F-4EC3-B195-0111055878D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7519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BCC60-B823-41DF-9DB0-D0400F43B348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7C43-36BE-42D4-99BF-9CAD33AED93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5294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40A33-4F74-46C5-BA84-323431FCF468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46714-1DC3-4B48-B907-0C5C7B57AB8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0675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2424-FB5D-40AA-8551-11A4F0C75246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42987-6EE2-4694-B2A5-3F3009D4312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97639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88514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75144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77C4F-FC96-441E-97E5-63D21FCCDBBB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DA1E-CB5F-44BF-813F-4678206E636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28441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042ED-B5E4-443F-A90E-A092EE76DE85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7DB6B-03B8-417A-B79B-FECB0555FC3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9282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2093828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582581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23556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76131D-9689-4368-B1C5-1478C81E59F2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4583BA-8BA8-4764-BEC1-509EADF4BCF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9445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9608934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8059246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9812771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2777844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9595907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201926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617854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7AEB2-1165-484B-B812-26ECCF851664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40B04-3D42-441C-A42F-ADC4CDEE218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70745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252DBE-A127-4B98-A854-3426B5EAFD8F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F9149D-10A1-4E46-9AC1-D14CB0B36EA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04251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D0998-A2C8-4FAC-A686-3CA9ED80920F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2A7EF-A6EE-4C67-AB05-94E76071D24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024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2E4427-7DC9-465A-AC18-63739EE817FE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25E92E-7255-4D0A-BC70-6446A13C33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17426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22E6A-066E-418C-8AE7-D4BF143CDA92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46D168-B4A6-4CDF-BB92-2F927E25CD0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41692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DEF71-8BD6-46A6-A97C-FFCC4F352A4C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683D5-AC4C-40CD-8B2C-880B701E46F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02748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B9CD5-86AD-460B-8E57-3384806F0BEF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3859C-40AA-4E0F-891D-380A0F78E37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9184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740CE-A122-4E89-BC21-06EA3D6B769D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BC977-80AC-4B61-9D22-81B7DE03CF8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4347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5F65E-D073-431F-A264-5C0465226C70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DEF06-98C6-4892-9145-E209BE647B7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84565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1F1CA-DF26-4202-87C1-C43227B3AD15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CD3F-F9F9-4C6E-A1DD-38B7D23B6FD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64425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350512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787019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77027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0983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EA73BA-8D8B-40BF-BD4B-A95D6EC962C6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27EA9D-47E1-4E27-9FE0-FCEA2F48A9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91257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05221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553786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5193161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997044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7392393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859405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CAE61-5D3E-4BD5-A5D9-771C01134A47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5945-3973-4370-BC41-FEB60D23E9B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583900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C62913-02BC-45E1-AAF1-5FEF7A64E957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F5628D-78A8-4B37-9EF1-0045A170D96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41349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21E2D-908A-4141-9380-9D4D8A890906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68F56-680E-4887-87A9-D5C033ED31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55694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8BEB1-00CC-4620-98C8-807096FD2A9B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983F37-7669-49AB-8AB2-F55DDA2B7B1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638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6680E6-DF0C-41FE-B435-3271F8822860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72E9DE-A9FA-4888-AE9F-B9157D1DC3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61668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C04F9-3E2D-495C-8B4E-9C352AB49C41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DB2D-59C1-4D1E-ABE9-08FB66D8E13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7963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53AE9-F65D-4B16-BDDB-B6BA8DFB6DCB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6815A-1A13-4491-8288-98C9281ED50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965818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A90D3-E1AB-4676-B9CD-847478CE7D4E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D4A1-24F7-4821-82BD-70FB033D923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53211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42F82-34F0-4101-BFE0-F72DA208A5B6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2E5C-82F9-4232-AFFB-29A16C88E70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35436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407C0-70D5-4D62-AF95-D2944CEA4571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7B48E-B8EB-42CA-BD4C-865A5426ABB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12839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064698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35055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737925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7236773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098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3267E7-3E57-42A7-9090-EF905079A598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F30CF3-25C1-4041-A96E-EA98C728F4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68811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5342647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6462006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1770289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271058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134070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7D485-4C03-45E8-B6D0-46828E02E60C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68E16-213C-4740-A3B1-900BD38C434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704819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6A9CEE-2EFF-4234-91F1-7C751369ACC5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9D1229A-9B3D-45F1-B5E5-2E8332F1230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245819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85AF0-BE99-42E1-8896-F2AC7649E97C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06C4E-EE0C-4EE5-87A2-35430863BAB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49057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BDB5-56E7-488A-9222-90A0789D0DBA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C949785-2CA9-476C-A985-1B136A442E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488459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42F00-BE0B-4015-BD94-861224FE7D02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C2115-2833-4D9B-A53D-946A02C0513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277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7B08EE-E418-4C9D-9E13-1A7A12859A20}" type="datetime1">
              <a:rPr lang="fi-FI"/>
              <a:pPr>
                <a:defRPr/>
              </a:pPr>
              <a:t>4.5.2020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D0CFF0-84BF-467A-A1B2-5ADB6B20CF7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093359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F5BB4-7388-4E3F-9D07-511EBF95DAFD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7ADE0-CCEF-46A7-ABD8-5A0BBB8AE25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03370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1435A-C109-4B19-B1BC-68217D2779C1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22AE-3DA3-40B2-8803-78BC49B7C8E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59419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DA39A-72B2-4AB3-92E9-998112FE6621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EF6A9-6C0F-4350-A0DD-7A147BEC468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266166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EAC61-67A6-46C0-AF04-4C3923461D8C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16D16-6E45-4A50-88A4-2D70F4B225F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814243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8334584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7236495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7329899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37886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156697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7139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C7132-4491-4D90-808E-F4ABA1A9E346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F5B4B-1776-4491-9403-9325C58D36A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223257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64029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4275614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9756864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4856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D753CC4-067A-4F36-B556-8E1E6DD6A3F8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66FB-CFF7-4EF1-8999-674D97D3420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21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  <p:sldLayoutId id="2147483864" r:id="rId22"/>
    <p:sldLayoutId id="2147483865" r:id="rId23"/>
    <p:sldLayoutId id="2147483866" r:id="rId24"/>
    <p:sldLayoutId id="2147483829" r:id="rId25"/>
    <p:sldLayoutId id="2147483830" r:id="rId26"/>
    <p:sldLayoutId id="2147483867" r:id="rId27"/>
    <p:sldLayoutId id="2147483868" r:id="rId28"/>
    <p:sldLayoutId id="2147483869" r:id="rId29"/>
    <p:sldLayoutId id="2147483870" r:id="rId30"/>
    <p:sldLayoutId id="2147483871" r:id="rId31"/>
    <p:sldLayoutId id="2147483872" r:id="rId32"/>
    <p:sldLayoutId id="2147483873" r:id="rId33"/>
    <p:sldLayoutId id="2147483874" r:id="rId34"/>
    <p:sldLayoutId id="2147483875" r:id="rId35"/>
    <p:sldLayoutId id="2147483876" r:id="rId36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399A5282-76F8-49E9-9449-9DEDABC87614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4B6AB836-89B8-4782-9DE2-5DA74AB6F8B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0D0EFB84-9DC4-47CD-978D-A92DC34FB5D7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CDA2531E-A569-4D11-9F57-58BF224E644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9533A4C6-3BA8-4416-84B5-322F9341B6D3}" type="datetime1">
              <a:rPr lang="fi-FI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C3927088-0CDF-46CD-8962-1E078E2EA0D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3CKGTJVV5c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alpa.sivuviidakko.fi/media/ladattavat/basware-portal-pikaohje.pdf?_=1554292090" TargetMode="External"/><Relationship Id="rId2" Type="http://schemas.openxmlformats.org/officeDocument/2006/relationships/hyperlink" Target="https://portal.basware.com/open/helsinginkaupunki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portal.basware.com/hardcoded_versioned_path/assets/b2bcloud/FI/about.this.document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652462" y="1096969"/>
            <a:ext cx="10739336" cy="2071991"/>
          </a:xfrm>
        </p:spPr>
        <p:txBody>
          <a:bodyPr/>
          <a:lstStyle/>
          <a:p>
            <a:r>
              <a:rPr lang="fi-FI" sz="5400" dirty="0" smtClean="0"/>
              <a:t>PALVELUSETELIPALVELUN LASKUTTAMINEN</a:t>
            </a:r>
            <a:endParaRPr lang="fi-FI" sz="5400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52462" y="3260999"/>
            <a:ext cx="10709478" cy="972000"/>
          </a:xfrm>
        </p:spPr>
        <p:txBody>
          <a:bodyPr/>
          <a:lstStyle/>
          <a:p>
            <a:r>
              <a:rPr lang="fi-FI" dirty="0" smtClean="0"/>
              <a:t>Lääkinnällisen kuntoutuksen palvelut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10955338" y="6269038"/>
            <a:ext cx="1236662" cy="258762"/>
          </a:xfrm>
        </p:spPr>
        <p:txBody>
          <a:bodyPr/>
          <a:lstStyle/>
          <a:p>
            <a:pPr>
              <a:defRPr/>
            </a:pPr>
            <a:fld id="{A4E8FCEA-2837-4113-B69C-807D10F262C0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476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457200" y="234122"/>
            <a:ext cx="11234738" cy="787400"/>
          </a:xfrm>
        </p:spPr>
        <p:txBody>
          <a:bodyPr/>
          <a:lstStyle/>
          <a:p>
            <a:r>
              <a:rPr lang="fi-FI" sz="2800" dirty="0" smtClean="0"/>
              <a:t>PALVELUSETELIPALVELUN LASKUTUS</a:t>
            </a:r>
            <a:endParaRPr lang="fi-FI" sz="2800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494333" y="825913"/>
            <a:ext cx="11234738" cy="5217077"/>
          </a:xfrm>
        </p:spPr>
        <p:txBody>
          <a:bodyPr/>
          <a:lstStyle/>
          <a:p>
            <a:pPr marL="0" indent="0">
              <a:buNone/>
            </a:pPr>
            <a:r>
              <a:rPr lang="fi-FI" sz="2400" dirty="0" smtClean="0"/>
              <a:t>Palveluntuottaja laskuttaa </a:t>
            </a:r>
            <a:r>
              <a:rPr lang="fi-FI" sz="2400" dirty="0"/>
              <a:t>toteutuneista palvelusetelipalveluista Helsingin kaupungin </a:t>
            </a:r>
            <a:r>
              <a:rPr lang="fi-FI" sz="2400" dirty="0" err="1"/>
              <a:t>sosiaali</a:t>
            </a:r>
            <a:r>
              <a:rPr lang="fi-FI" sz="2400" dirty="0"/>
              <a:t>- ja </a:t>
            </a:r>
            <a:r>
              <a:rPr lang="fi-FI" sz="2400" dirty="0" smtClean="0"/>
              <a:t>terveystoimialaa</a:t>
            </a:r>
            <a:r>
              <a:rPr lang="fi-FI" sz="2400" dirty="0"/>
              <a:t> </a:t>
            </a:r>
            <a:r>
              <a:rPr lang="fi-FI" sz="2400" dirty="0" smtClean="0"/>
              <a:t>vähintään kerran kuukaudessa. </a:t>
            </a:r>
          </a:p>
          <a:p>
            <a:pPr marL="0" indent="0">
              <a:buNone/>
            </a:pPr>
            <a:endParaRPr lang="fi-FI" sz="2400" dirty="0" smtClean="0"/>
          </a:p>
          <a:p>
            <a:pPr marL="0" indent="0">
              <a:buNone/>
            </a:pPr>
            <a:r>
              <a:rPr lang="fi-FI" sz="2400" dirty="0"/>
              <a:t>Palvelusetelilaskujen maksuehto on 14 vrk. Lasku liitteineen lähetetään toteutunutta palvelua seuraavan kuukauden 5. päivään mennessä. </a:t>
            </a:r>
            <a:endParaRPr lang="fi-FI" sz="2400" dirty="0" smtClean="0"/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Mahdolliset omavastuuosuudet palveluntuottaja veloittaa suoraan asiakkaalta palse.fi-portaalissa ilmoittamansa hinnaston mukaisesti</a:t>
            </a:r>
            <a:r>
              <a:rPr lang="fi-FI" sz="2400" dirty="0" smtClean="0"/>
              <a:t>.</a:t>
            </a:r>
            <a:endParaRPr lang="fi-FI" sz="2400" dirty="0"/>
          </a:p>
          <a:p>
            <a:pPr marL="0" indent="0">
              <a:buNone/>
            </a:pPr>
            <a:endParaRPr lang="fi-FI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Laskuun liitettävän koontilaskuviitteen muodostaminen palse.fi-portaalissa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Laskuttaminen</a:t>
            </a:r>
          </a:p>
          <a:p>
            <a:pPr marL="914400" lvl="1" indent="-457200">
              <a:buFont typeface="+mj-lt"/>
              <a:buAutoNum type="alphaLcPeriod"/>
            </a:pPr>
            <a:r>
              <a:rPr lang="fi-FI" dirty="0" smtClean="0"/>
              <a:t>Palveluntuottajan omalla laskujärjestelmällä</a:t>
            </a:r>
          </a:p>
          <a:p>
            <a:pPr marL="914400" lvl="1" indent="-457200">
              <a:buFont typeface="+mj-lt"/>
              <a:buAutoNum type="alphaLcPeriod"/>
            </a:pPr>
            <a:r>
              <a:rPr lang="fi-FI" dirty="0" err="1" smtClean="0"/>
              <a:t>Baswareportaalin</a:t>
            </a:r>
            <a:r>
              <a:rPr lang="fi-FI" dirty="0" smtClean="0"/>
              <a:t> avulla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Maksuton verkkolaskutuspalvelu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E42B54-3454-4F02-9EDB-84E4A91EAF6E}" type="datetime1">
              <a:rPr lang="fi-FI" smtClean="0"/>
              <a:pPr>
                <a:defRPr/>
              </a:pPr>
              <a:t>4.5.2020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48979" y="6209747"/>
            <a:ext cx="4114800" cy="258762"/>
          </a:xfrm>
        </p:spPr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A0238-7858-4C5D-9334-38D34ABA26BB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599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17500"/>
            <a:ext cx="9979060" cy="787400"/>
          </a:xfrm>
        </p:spPr>
        <p:txBody>
          <a:bodyPr/>
          <a:lstStyle/>
          <a:p>
            <a:pPr algn="ctr"/>
            <a:r>
              <a:rPr lang="fi-FI" sz="2400" dirty="0" smtClean="0"/>
              <a:t>1. Laskuun </a:t>
            </a:r>
            <a:r>
              <a:rPr lang="fi-FI" sz="2400" dirty="0"/>
              <a:t>liitettävän koontilaskuviitteen muodostaminen </a:t>
            </a:r>
            <a:r>
              <a:rPr lang="fi-FI" sz="2400" dirty="0" smtClean="0"/>
              <a:t>palse.fi-portaalissa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975"/>
            <a:ext cx="10303565" cy="4979988"/>
          </a:xfrm>
        </p:spPr>
        <p:txBody>
          <a:bodyPr/>
          <a:lstStyle/>
          <a:p>
            <a:r>
              <a:rPr lang="fi-FI" sz="2400" dirty="0" smtClean="0"/>
              <a:t>Koontilaskuviite muodostetaan kuukausittain (tai useammin) palvelukohtaisesti</a:t>
            </a:r>
          </a:p>
          <a:p>
            <a:r>
              <a:rPr lang="fi-FI" sz="2400" u="sng" dirty="0" smtClean="0">
                <a:hlinkClick r:id="rId2" tooltip="https://youtu.be/u3ckgtjvv5c"/>
              </a:rPr>
              <a:t>https</a:t>
            </a:r>
            <a:r>
              <a:rPr lang="fi-FI" sz="2400" u="sng" dirty="0">
                <a:hlinkClick r:id="rId2" tooltip="https://youtu.be/u3ckgtjvv5c"/>
              </a:rPr>
              <a:t>://</a:t>
            </a:r>
            <a:r>
              <a:rPr lang="fi-FI" sz="2400" u="sng" dirty="0" smtClean="0">
                <a:hlinkClick r:id="rId2" tooltip="https://youtu.be/u3ckgtjvv5c"/>
              </a:rPr>
              <a:t>youtu.be/u3CKGTJVV5c</a:t>
            </a:r>
            <a:endParaRPr lang="fi-FI" sz="2400" dirty="0"/>
          </a:p>
          <a:p>
            <a:pPr marL="0" indent="0">
              <a:buNone/>
            </a:pPr>
            <a:endParaRPr lang="fi-FI" sz="2400" dirty="0" smtClean="0"/>
          </a:p>
          <a:p>
            <a:r>
              <a:rPr lang="fi-FI" sz="2400" dirty="0" smtClean="0"/>
              <a:t>Koontilaskuviitteessä näkyvät kyseisen palvelun kaikkien asiakkaiden kaikkien toteutuneiden </a:t>
            </a:r>
            <a:r>
              <a:rPr lang="fi-FI" sz="2400" dirty="0" smtClean="0"/>
              <a:t>ja kirjattujen </a:t>
            </a:r>
            <a:r>
              <a:rPr lang="fi-FI" sz="2400" dirty="0" smtClean="0"/>
              <a:t>käyntien laskutettavat kustannukset valitulta ajalta.</a:t>
            </a:r>
          </a:p>
          <a:p>
            <a:endParaRPr lang="fi-FI" sz="2400" dirty="0"/>
          </a:p>
          <a:p>
            <a:r>
              <a:rPr lang="fi-FI" sz="2400" dirty="0"/>
              <a:t>Palvelutapahtumat on syötettävä järjestelmään viimeistään seitsemän päivän kuluessa palvelutapahtumasta. Viimeisen käynnin kirjauksen yhteydessä täytettävä hoitopalaute on edellytys viimeisen käynnin laskutukselle. Hoitopalaute täytetään Palse.fi </a:t>
            </a:r>
            <a:r>
              <a:rPr lang="fi-FI" sz="2400" dirty="0" smtClean="0"/>
              <a:t>–portaalissa </a:t>
            </a:r>
            <a:r>
              <a:rPr lang="fi-FI" sz="2400" u="sng" dirty="0" smtClean="0"/>
              <a:t>käyntikirjauksen jälkeen.</a:t>
            </a:r>
            <a:endParaRPr lang="fi-FI" sz="2400" u="sng" dirty="0"/>
          </a:p>
          <a:p>
            <a:endParaRPr lang="fi-FI" sz="2400" dirty="0" smtClean="0"/>
          </a:p>
          <a:p>
            <a:endParaRPr lang="fi-FI" sz="2400" dirty="0"/>
          </a:p>
          <a:p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382B0D-8E3F-4368-926B-8825CAB6EEA7}" type="datetime1">
              <a:rPr lang="fi-FI" smtClean="0"/>
              <a:pPr>
                <a:defRPr/>
              </a:pPr>
              <a:t>4.5.2020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8FCEA-2837-4113-B69C-807D10F262C0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08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9575"/>
            <a:ext cx="9707217" cy="787400"/>
          </a:xfrm>
        </p:spPr>
        <p:txBody>
          <a:bodyPr/>
          <a:lstStyle/>
          <a:p>
            <a:pPr marL="457200" indent="-457200"/>
            <a:r>
              <a:rPr lang="fi-FI" sz="2400" dirty="0" smtClean="0"/>
              <a:t>2. Laskuttaminen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a. Palveluntuottajan </a:t>
            </a:r>
            <a:r>
              <a:rPr lang="fi-FI" sz="2400" dirty="0"/>
              <a:t>omalla laskujärjestelmällä</a:t>
            </a:r>
            <a:br>
              <a:rPr lang="fi-FI" sz="2400" dirty="0"/>
            </a:b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975"/>
            <a:ext cx="10568610" cy="4979988"/>
          </a:xfrm>
        </p:spPr>
        <p:txBody>
          <a:bodyPr/>
          <a:lstStyle/>
          <a:p>
            <a:r>
              <a:rPr lang="fi-FI" sz="2400" dirty="0"/>
              <a:t>Palveluntuottaja muodostaa laskun omalla laskutusjärjestelmällään ja lähettää laskun Helsingin kaupungin </a:t>
            </a:r>
            <a:r>
              <a:rPr lang="fi-FI" sz="2400" dirty="0" err="1"/>
              <a:t>sosiaali</a:t>
            </a:r>
            <a:r>
              <a:rPr lang="fi-FI" sz="2400" dirty="0"/>
              <a:t>- ja terveystoimialan </a:t>
            </a:r>
            <a:r>
              <a:rPr lang="fi-FI" sz="2400" dirty="0" smtClean="0"/>
              <a:t>verkkolaskuosoitteeseen:</a:t>
            </a:r>
          </a:p>
          <a:p>
            <a:pPr marL="914400" lvl="2" indent="0">
              <a:buNone/>
            </a:pPr>
            <a:r>
              <a:rPr lang="fi-FI" sz="2400" dirty="0" smtClean="0"/>
              <a:t>			003702012566446</a:t>
            </a:r>
            <a:endParaRPr lang="fi-FI" sz="2400" dirty="0"/>
          </a:p>
          <a:p>
            <a:pPr marL="914400" lvl="2" indent="0">
              <a:buNone/>
            </a:pPr>
            <a:r>
              <a:rPr lang="fi-FI" sz="2400" dirty="0" smtClean="0"/>
              <a:t>			Operaattori</a:t>
            </a:r>
            <a:r>
              <a:rPr lang="fi-FI" sz="2400" dirty="0"/>
              <a:t>: </a:t>
            </a:r>
            <a:r>
              <a:rPr lang="fi-FI" sz="2400" dirty="0" err="1"/>
              <a:t>BasWare</a:t>
            </a:r>
            <a:r>
              <a:rPr lang="fi-FI" sz="2400" dirty="0"/>
              <a:t> Oyj</a:t>
            </a:r>
          </a:p>
          <a:p>
            <a:pPr marL="914400" lvl="2" indent="0">
              <a:buNone/>
            </a:pPr>
            <a:r>
              <a:rPr lang="fi-FI" sz="2400" dirty="0" smtClean="0"/>
              <a:t>			Välittäjän </a:t>
            </a:r>
            <a:r>
              <a:rPr lang="fi-FI" sz="2400" dirty="0"/>
              <a:t>tunnus: </a:t>
            </a:r>
            <a:r>
              <a:rPr lang="fi-FI" sz="2400" dirty="0" smtClean="0"/>
              <a:t>BAWCFI22</a:t>
            </a:r>
          </a:p>
          <a:p>
            <a:pPr marL="3200400" lvl="7" indent="0">
              <a:buNone/>
            </a:pPr>
            <a:endParaRPr lang="fi-FI" sz="2400" dirty="0"/>
          </a:p>
          <a:p>
            <a:r>
              <a:rPr lang="fi-FI" sz="2400" dirty="0" smtClean="0"/>
              <a:t>Laskuun </a:t>
            </a:r>
            <a:r>
              <a:rPr lang="fi-FI" sz="2400" dirty="0"/>
              <a:t>kirjataan </a:t>
            </a:r>
            <a:r>
              <a:rPr lang="fi-FI" sz="2400" dirty="0" smtClean="0"/>
              <a:t>viitteen </a:t>
            </a:r>
            <a:r>
              <a:rPr lang="fi-FI" sz="2400" dirty="0"/>
              <a:t>lisäksi ainoastaan portaalista saatu </a:t>
            </a:r>
            <a:r>
              <a:rPr lang="fi-FI" sz="2400" dirty="0" smtClean="0"/>
              <a:t>kokonaissumma, erittelyä ei tarvita.</a:t>
            </a:r>
          </a:p>
          <a:p>
            <a:r>
              <a:rPr lang="fi-FI" sz="2400" dirty="0" smtClean="0"/>
              <a:t>Koontilaskuviite kirjataan kohtaan: tilausnumero</a:t>
            </a:r>
            <a:endParaRPr lang="fi-FI" sz="2400" dirty="0"/>
          </a:p>
          <a:p>
            <a:pPr marL="1371600" lvl="3" indent="0">
              <a:buNone/>
            </a:pPr>
            <a:endParaRPr lang="fi-FI" sz="2400" dirty="0" smtClean="0"/>
          </a:p>
          <a:p>
            <a:pPr marL="0" indent="0">
              <a:buNone/>
            </a:pPr>
            <a:r>
              <a:rPr lang="fi-FI" sz="2400" dirty="0"/>
              <a:t>	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382B0D-8E3F-4368-926B-8825CAB6EEA7}" type="datetime1">
              <a:rPr lang="fi-FI" smtClean="0"/>
              <a:pPr>
                <a:defRPr/>
              </a:pPr>
              <a:t>4.5.2020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8FCEA-2837-4113-B69C-807D10F262C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68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2. Laskuttaminen</a:t>
            </a:r>
            <a:br>
              <a:rPr lang="fi-FI" sz="2400" dirty="0"/>
            </a:br>
            <a:r>
              <a:rPr lang="fi-FI" sz="2400" dirty="0"/>
              <a:t> </a:t>
            </a:r>
            <a:r>
              <a:rPr lang="fi-FI" sz="2400" dirty="0" smtClean="0"/>
              <a:t>   b. </a:t>
            </a:r>
            <a:r>
              <a:rPr lang="fi-FI" sz="2400" dirty="0" err="1" smtClean="0"/>
              <a:t>BasWare</a:t>
            </a:r>
            <a:r>
              <a:rPr lang="fi-FI" sz="2400" dirty="0" smtClean="0"/>
              <a:t>-portaalin avulla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975"/>
            <a:ext cx="10383078" cy="4979988"/>
          </a:xfrm>
        </p:spPr>
        <p:txBody>
          <a:bodyPr/>
          <a:lstStyle/>
          <a:p>
            <a:r>
              <a:rPr lang="fi-FI" dirty="0" smtClean="0"/>
              <a:t>Mikäli palveluntuottajalla ei ole omaa sähköistä laskutusjärjestelmää, laskun voi muodostaa ja lähettää </a:t>
            </a:r>
            <a:r>
              <a:rPr lang="fi-FI" dirty="0" err="1" smtClean="0"/>
              <a:t>BasWare</a:t>
            </a:r>
            <a:r>
              <a:rPr lang="fi-FI" dirty="0" smtClean="0"/>
              <a:t>-portaalin avulla. Seuraavassa diassa on linkki portaaliin ja pikaohje sen käyttöön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err="1" smtClean="0"/>
              <a:t>BasWare</a:t>
            </a:r>
            <a:r>
              <a:rPr lang="fi-FI" dirty="0" smtClean="0"/>
              <a:t>-portaalin kautta laskutettaessa riittävät pakolliset </a:t>
            </a:r>
            <a:r>
              <a:rPr lang="fi-FI" dirty="0" smtClean="0"/>
              <a:t>tiedot</a:t>
            </a:r>
            <a:r>
              <a:rPr lang="fi-FI" dirty="0" smtClean="0"/>
              <a:t>: </a:t>
            </a:r>
          </a:p>
          <a:p>
            <a:pPr lvl="1"/>
            <a:r>
              <a:rPr lang="fi-FI" dirty="0" smtClean="0"/>
              <a:t>PAITSI: Koontilaskuviite kirjataan kohtaan </a:t>
            </a:r>
            <a:r>
              <a:rPr lang="fi-FI" dirty="0" smtClean="0"/>
              <a:t>”Ostotilauksen numero</a:t>
            </a:r>
            <a:r>
              <a:rPr lang="fi-FI" dirty="0" smtClean="0"/>
              <a:t>”</a:t>
            </a:r>
            <a:endParaRPr lang="fi-FI" dirty="0" smtClean="0"/>
          </a:p>
          <a:p>
            <a:pPr lvl="1"/>
            <a:r>
              <a:rPr lang="fi-FI" dirty="0" smtClean="0"/>
              <a:t>Rivikohtaisiin tietoihin:</a:t>
            </a:r>
          </a:p>
          <a:p>
            <a:pPr lvl="2"/>
            <a:r>
              <a:rPr lang="fi-FI" dirty="0" smtClean="0"/>
              <a:t>Määrä: 1</a:t>
            </a:r>
          </a:p>
          <a:p>
            <a:pPr lvl="2"/>
            <a:r>
              <a:rPr lang="fi-FI" dirty="0" smtClean="0"/>
              <a:t>Yksikköhinta: laskun loppusumma</a:t>
            </a:r>
          </a:p>
          <a:p>
            <a:pPr lvl="2"/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382B0D-8E3F-4368-926B-8825CAB6EEA7}" type="datetime1">
              <a:rPr lang="fi-FI" smtClean="0"/>
              <a:pPr>
                <a:defRPr/>
              </a:pPr>
              <a:t>4.5.2020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8FCEA-2837-4113-B69C-807D10F262C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219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585925"/>
          </a:xfrm>
        </p:spPr>
        <p:txBody>
          <a:bodyPr/>
          <a:lstStyle/>
          <a:p>
            <a:r>
              <a:rPr lang="fi-FI" sz="2400" dirty="0" smtClean="0"/>
              <a:t>Maksuton verkkolaskutuspalvelu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9737" y="892175"/>
            <a:ext cx="11234738" cy="4979988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 smtClean="0"/>
              <a:t>Ne palveluntuottajat, </a:t>
            </a:r>
            <a:r>
              <a:rPr lang="fi-FI" sz="2000" dirty="0"/>
              <a:t>joilla ei ole omaa verkkolaskutuksen mahdollistavaa laskutusjärjestelmää voivat lähettää Helsingin kaupungille ilmaiseksi verkkolaskuja toimittajaportaalin </a:t>
            </a:r>
            <a:r>
              <a:rPr lang="fi-FI" sz="2000" dirty="0" smtClean="0"/>
              <a:t>kautta.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 smtClean="0"/>
              <a:t>Linkki </a:t>
            </a:r>
            <a:r>
              <a:rPr lang="fi-FI" sz="2000" dirty="0"/>
              <a:t>laskutusportaaliin: </a:t>
            </a:r>
            <a:r>
              <a:rPr lang="fi-FI" sz="2000" u="sng" dirty="0">
                <a:hlinkClick r:id="rId2"/>
              </a:rPr>
              <a:t>https://portal.basware.com/open/helsinginkaupunki</a:t>
            </a:r>
            <a:endParaRPr lang="fi-FI" sz="2000" dirty="0"/>
          </a:p>
          <a:p>
            <a:pPr marL="457200" lvl="1" indent="0">
              <a:buNone/>
            </a:pPr>
            <a:r>
              <a:rPr lang="fi-FI" sz="2000" dirty="0"/>
              <a:t>Ensimmäisellä käyttökerralla palveluun rekisteröidytään syöttämällä sähköpostiosoite. Jatkossa palveluun kirjaudutaan sisään omilla käyttäjätunnuksilla.</a:t>
            </a:r>
          </a:p>
          <a:p>
            <a:endParaRPr lang="fi-FI" sz="2000" dirty="0" smtClean="0"/>
          </a:p>
          <a:p>
            <a:r>
              <a:rPr lang="fi-FI" sz="2000" dirty="0" smtClean="0"/>
              <a:t>Pikaohje</a:t>
            </a:r>
            <a:r>
              <a:rPr lang="fi-FI" sz="2000" dirty="0"/>
              <a:t>:</a:t>
            </a:r>
          </a:p>
          <a:p>
            <a:pPr marL="457200" lvl="1" indent="0">
              <a:buNone/>
            </a:pPr>
            <a:r>
              <a:rPr lang="fi-FI" sz="2000" u="sng" dirty="0">
                <a:hlinkClick r:id="rId3"/>
              </a:rPr>
              <a:t>Näin laadit laskun </a:t>
            </a:r>
            <a:r>
              <a:rPr lang="fi-FI" sz="2000" u="sng" dirty="0" smtClean="0">
                <a:hlinkClick r:id="rId3"/>
              </a:rPr>
              <a:t>portaalissa</a:t>
            </a:r>
            <a:endParaRPr lang="fi-FI" sz="2000" u="sng" dirty="0" smtClean="0"/>
          </a:p>
          <a:p>
            <a:pPr marL="457200" lvl="1" indent="0">
              <a:buNone/>
            </a:pPr>
            <a:endParaRPr lang="fi-FI" sz="2000" dirty="0"/>
          </a:p>
          <a:p>
            <a:r>
              <a:rPr lang="fi-FI" sz="2000" dirty="0"/>
              <a:t>Portaalin koko käyttöohje:</a:t>
            </a:r>
          </a:p>
          <a:p>
            <a:pPr marL="457200" lvl="1" indent="0">
              <a:buNone/>
            </a:pPr>
            <a:r>
              <a:rPr lang="fi-FI" sz="2000" u="sng" dirty="0">
                <a:hlinkClick r:id="rId4"/>
              </a:rPr>
              <a:t>https://portal.basware.com/hardcoded_versioned_path/assets/b2bcloud/FI/about.this.document.htm</a:t>
            </a:r>
            <a:endParaRPr lang="fi-FI" sz="2000" dirty="0"/>
          </a:p>
          <a:p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382B0D-8E3F-4368-926B-8825CAB6EEA7}" type="datetime1">
              <a:rPr lang="fi-FI" smtClean="0"/>
              <a:pPr>
                <a:defRPr/>
              </a:pPr>
              <a:t>4.5.2020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8FCEA-2837-4113-B69C-807D10F262C0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864414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EB9048E2-569B-4DDF-9D7F-6C09463B3504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6939667D-C73E-4C9A-9ED9-680EF7589B6C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Asettelumallit.pptx [Vain luku]" id="{354B808C-3598-4EB5-AD80-3E979D1811D7}" vid="{D209B343-CA08-4BCB-94F1-2DCABC54E780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4D547177-20A8-454E-897F-38F507DBC3AB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HKI_esittelypohjat</Template>
  <TotalTime>70</TotalTime>
  <Words>325</Words>
  <Application>Microsoft Office PowerPoint</Application>
  <PresentationFormat>Laajakuva</PresentationFormat>
  <Paragraphs>67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PALVELUSETELIPALVELUN LASKUTTAMINEN</vt:lpstr>
      <vt:lpstr>PALVELUSETELIPALVELUN LASKUTUS</vt:lpstr>
      <vt:lpstr>1. Laskuun liitettävän koontilaskuviitteen muodostaminen palse.fi-portaalissa </vt:lpstr>
      <vt:lpstr>2. Laskuttaminen a. Palveluntuottajan omalla laskujärjestelmällä </vt:lpstr>
      <vt:lpstr>2. Laskuttaminen     b. BasWare-portaalin avulla</vt:lpstr>
      <vt:lpstr>Maksuton verkkolaskutuspalvelu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Salmi Minna</dc:creator>
  <cp:lastModifiedBy>Salmi Minna</cp:lastModifiedBy>
  <cp:revision>11</cp:revision>
  <dcterms:created xsi:type="dcterms:W3CDTF">2020-04-22T09:43:15Z</dcterms:created>
  <dcterms:modified xsi:type="dcterms:W3CDTF">2020-05-04T05:19:59Z</dcterms:modified>
</cp:coreProperties>
</file>